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标题幻灯片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标题和内容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节标题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两栏内容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比较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仅标题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空白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内容与标题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图片与标题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8" name="Shape 138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标题和竖排文字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竖排标题与文本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ppt/slides/slide10.xml" TargetMode="External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ppt/slides/slide7.xml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ppt/slides/slide8.xml" TargetMode="External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ppt/slides/slide6.xml" TargetMode="External"/><Relationship Id="rId4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ppt/slides/slide4.xml" TargetMode="External"/><Relationship Id="rId4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jpg"/><Relationship Id="rId11" Type="http://schemas.openxmlformats.org/officeDocument/2006/relationships/hyperlink" Target="ppt/slides/slide3.xml" TargetMode="External"/><Relationship Id="rId10" Type="http://schemas.openxmlformats.org/officeDocument/2006/relationships/image" Target="../media/image23.jpg"/><Relationship Id="rId21" Type="http://schemas.openxmlformats.org/officeDocument/2006/relationships/image" Target="../media/image45.png"/><Relationship Id="rId13" Type="http://schemas.openxmlformats.org/officeDocument/2006/relationships/hyperlink" Target="ppt/slides/slide8.xml" TargetMode="External"/><Relationship Id="rId12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ppt/slides/slide5.xml" TargetMode="External"/><Relationship Id="rId4" Type="http://schemas.openxmlformats.org/officeDocument/2006/relationships/image" Target="../media/image37.jpg"/><Relationship Id="rId9" Type="http://schemas.openxmlformats.org/officeDocument/2006/relationships/hyperlink" Target="ppt/slides/slide7.xml" TargetMode="External"/><Relationship Id="rId15" Type="http://schemas.openxmlformats.org/officeDocument/2006/relationships/hyperlink" Target="ppt/slides/slide4.xml" TargetMode="External"/><Relationship Id="rId14" Type="http://schemas.openxmlformats.org/officeDocument/2006/relationships/image" Target="../media/image29.jpg"/><Relationship Id="rId17" Type="http://schemas.openxmlformats.org/officeDocument/2006/relationships/hyperlink" Target="ppt/slides/slide2.xml" TargetMode="External"/><Relationship Id="rId16" Type="http://schemas.openxmlformats.org/officeDocument/2006/relationships/image" Target="../media/image33.jpg"/><Relationship Id="rId5" Type="http://schemas.openxmlformats.org/officeDocument/2006/relationships/hyperlink" Target="ppt/slides/slide6.xml" TargetMode="External"/><Relationship Id="rId19" Type="http://schemas.openxmlformats.org/officeDocument/2006/relationships/hyperlink" Target="ppt/slides/slide11.xml" TargetMode="External"/><Relationship Id="rId6" Type="http://schemas.openxmlformats.org/officeDocument/2006/relationships/image" Target="../media/image30.jpg"/><Relationship Id="rId18" Type="http://schemas.openxmlformats.org/officeDocument/2006/relationships/image" Target="../media/image41.jpg"/><Relationship Id="rId7" Type="http://schemas.openxmlformats.org/officeDocument/2006/relationships/hyperlink" Target="ppt/slides/slide10.xml" TargetMode="External"/><Relationship Id="rId8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mazon.com/Bullet-Strip-Caliber-Rounds-SHIPPING/dp/B01EAXYBLG/ref=sr_1_1?s=sporting-goods&amp;ie=UTF8&amp;qid=1474644906&amp;sr=1-1&amp;keywords=strip+load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mazon.com/Sof-Sole-Water-Proofer-5-Ounce/dp/B003IJ6R0W/ref=sr_1_2?s=sporting-goods&amp;ie=UTF8&amp;qid=1474645042&amp;sr=1-2&amp;keywords=neverwe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jameco.com/z/775-7013F-R-Nichibo-Taiwan-12VDC-Motor-12-610-RPM_2210845.html?CID=GOOG&amp;gclid=Cj0KEQjwpZO_BRDym6K_nMye7cEBEiQAVA7RaPnN5adQu4X29K82ejpbaa6VlTUQtAj1hM5RcatDAn8aAg7P8P8HAQ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mazon.com/AmazonBasics-Everyday-Alkaline-Batteries-8-Pack/dp/B00MH4QM1S/ref=sr_1_3_a_it?ie=UTF8&amp;qid=1474645412&amp;sr=8-3&amp;keywords=battery+9v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mazon.com/DSD-TECH-Bluetooth-Pass-through-Communication/dp/B01G9KSAF6/ref=sr_1_1?ie=UTF8&amp;qid=1474647032&amp;sr=8-1&amp;keywords=hc05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mazon.com/SODIAL-Common-Cathode-Emitting-Diodes/dp/B00F4MGA0I/ref=sr_1_3?s=electronics&amp;ie=UTF8&amp;qid=1474645807&amp;sr=1-3&amp;keywords=luminous+diod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google.com/webhp?sourceid=chrome-instant&amp;ion=1&amp;espv=2&amp;ie=UTF-8#q=optical+rgb+sensor+part&amp;newwindow=1&amp;safe=off&amp;tbm=shop&amp;spd=1742818474633468876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03.png"/><Relationship Id="rId9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06.jpg"/><Relationship Id="rId7" Type="http://schemas.openxmlformats.org/officeDocument/2006/relationships/image" Target="../media/image10.png"/><Relationship Id="rId8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amazon.com/Arduino-Uno-R3-Microcontroller-A000066/dp/B008GRTSV6/ref=sr_1_1?s=pc&amp;ie=UTF8&amp;qid=1474647486&amp;sr=8-1&amp;keywords=arduino+u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mazon.com/Homasy-Submersible-Aquarium-Fountain-Hydroponics/dp/B00EWENMAU/ref=sr_1_1?ie=UTF8&amp;qid=1474646811&amp;sr=8-1-spons&amp;keywords=aquarium+water+pump&amp;psc=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amazon.com/Parameter-Urinalysis-Reagent-Strips-strips/dp/B01IPEDNIS/ref=sr_tnr_p_3_industrial_1_s_it?s=hpc&amp;ie=UTF8&amp;qid=1474642788&amp;sr=1-3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17.png"/><Relationship Id="rId5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subTitle"/>
          </p:nvPr>
        </p:nvSpPr>
        <p:spPr>
          <a:xfrm>
            <a:off x="1524000" y="379406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Andrew Doberstein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Abhiram Muddu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Jimmy Ma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Utsav Vakil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mck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32" y="940157"/>
            <a:ext cx="5475550" cy="18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21656" r="20746" t="3325"/>
          <a:stretch/>
        </p:blipFill>
        <p:spPr>
          <a:xfrm>
            <a:off x="9857224" y="4498850"/>
            <a:ext cx="2276874" cy="2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256" name="Shape 256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257" name="Shape 257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258" name="Shape 258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259" name="Shape 259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260" name="Shape 260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261" name="Shape 261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262" name="Shape 262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Testing Chamber</a:t>
            </a:r>
          </a:p>
        </p:txBody>
      </p:sp>
      <p:sp>
        <p:nvSpPr>
          <p:cNvPr id="263" name="Shape 263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264" name="Shape 264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265" name="Shape 265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266" name="Shape 266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267" name="Shape 267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268" name="Shape 268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269" name="Shape 269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270" name="Shape 270"/>
          <p:cNvCxnSpPr>
            <a:stCxn id="259" idx="2"/>
            <a:endCxn id="266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" name="Shape 271"/>
          <p:cNvCxnSpPr>
            <a:stCxn id="269" idx="2"/>
            <a:endCxn id="255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" name="Shape 272"/>
          <p:cNvCxnSpPr>
            <a:stCxn id="264" idx="0"/>
            <a:endCxn id="265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3" name="Shape 273"/>
          <p:cNvCxnSpPr>
            <a:stCxn id="264" idx="3"/>
            <a:endCxn id="260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4" name="Shape 274"/>
          <p:cNvCxnSpPr>
            <a:stCxn id="257" idx="2"/>
            <a:endCxn id="255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" name="Shape 275"/>
          <p:cNvCxnSpPr>
            <a:stCxn id="266" idx="2"/>
            <a:endCxn id="261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" name="Shape 276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Toilet Water</a:t>
            </a:r>
          </a:p>
        </p:txBody>
      </p:sp>
      <p:cxnSp>
        <p:nvCxnSpPr>
          <p:cNvPr id="277" name="Shape 277"/>
          <p:cNvCxnSpPr>
            <a:stCxn id="276" idx="3"/>
            <a:endCxn id="261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8" name="Shape 278"/>
          <p:cNvCxnSpPr>
            <a:stCxn id="262" idx="1"/>
            <a:endCxn id="267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9" name="Shape 279"/>
          <p:cNvCxnSpPr>
            <a:stCxn id="255" idx="0"/>
            <a:endCxn id="268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" name="Shape 280"/>
          <p:cNvCxnSpPr>
            <a:stCxn id="259" idx="2"/>
            <a:endCxn id="265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1" name="Shape 281"/>
          <p:cNvCxnSpPr>
            <a:stCxn id="261" idx="3"/>
            <a:endCxn id="262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2" name="Shape 282"/>
          <p:cNvCxnSpPr>
            <a:stCxn id="259" idx="2"/>
            <a:endCxn id="258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3" name="Shape 283"/>
          <p:cNvCxnSpPr>
            <a:stCxn id="258" idx="2"/>
            <a:endCxn id="256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" name="Shape 284"/>
          <p:cNvCxnSpPr>
            <a:stCxn id="256" idx="2"/>
            <a:endCxn id="267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" name="Shape 285"/>
          <p:cNvCxnSpPr>
            <a:stCxn id="263" idx="2"/>
            <a:endCxn id="262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6" name="Shape 286"/>
          <p:cNvCxnSpPr>
            <a:stCxn id="264" idx="2"/>
            <a:endCxn id="262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7" name="Shape 287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288" name="Shape 288"/>
          <p:cNvCxnSpPr>
            <a:stCxn id="260" idx="3"/>
            <a:endCxn id="287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" name="Shape 289"/>
          <p:cNvCxnSpPr>
            <a:stCxn id="265" idx="2"/>
            <a:endCxn id="263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0" name="Shape 290"/>
          <p:cNvCxnSpPr>
            <a:stCxn id="265" idx="2"/>
            <a:endCxn id="260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712" y="3961299"/>
            <a:ext cx="3467419" cy="26757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298" name="Shape 298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299" name="Shape 299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300" name="Shape 300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301" name="Shape 301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302" name="Shape 302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303" name="Shape 303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304" name="Shape 304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Testing Chamber</a:t>
            </a:r>
          </a:p>
        </p:txBody>
      </p:sp>
      <p:sp>
        <p:nvSpPr>
          <p:cNvPr id="305" name="Shape 305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306" name="Shape 306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307" name="Shape 307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308" name="Shape 308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Intake Pump</a:t>
            </a:r>
          </a:p>
        </p:txBody>
      </p:sp>
      <p:sp>
        <p:nvSpPr>
          <p:cNvPr id="309" name="Shape 309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310" name="Shape 310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311" name="Shape 311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312" name="Shape 312"/>
          <p:cNvCxnSpPr>
            <a:stCxn id="301" idx="2"/>
            <a:endCxn id="308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3" name="Shape 313"/>
          <p:cNvCxnSpPr>
            <a:stCxn id="311" idx="2"/>
            <a:endCxn id="297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" name="Shape 314"/>
          <p:cNvCxnSpPr>
            <a:stCxn id="306" idx="0"/>
            <a:endCxn id="307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" name="Shape 315"/>
          <p:cNvCxnSpPr>
            <a:stCxn id="306" idx="3"/>
            <a:endCxn id="302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" name="Shape 316"/>
          <p:cNvCxnSpPr>
            <a:stCxn id="299" idx="2"/>
            <a:endCxn id="297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7" name="Shape 317"/>
          <p:cNvCxnSpPr>
            <a:stCxn id="308" idx="2"/>
            <a:endCxn id="303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8" name="Shape 318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319" name="Shape 319"/>
          <p:cNvCxnSpPr>
            <a:stCxn id="318" idx="3"/>
            <a:endCxn id="303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0" name="Shape 320"/>
          <p:cNvCxnSpPr>
            <a:stCxn id="304" idx="1"/>
            <a:endCxn id="309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" name="Shape 321"/>
          <p:cNvCxnSpPr>
            <a:stCxn id="297" idx="0"/>
            <a:endCxn id="310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2" name="Shape 322"/>
          <p:cNvCxnSpPr>
            <a:stCxn id="301" idx="2"/>
            <a:endCxn id="307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3" name="Shape 323"/>
          <p:cNvCxnSpPr>
            <a:stCxn id="303" idx="3"/>
            <a:endCxn id="304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" name="Shape 324"/>
          <p:cNvCxnSpPr>
            <a:stCxn id="301" idx="2"/>
            <a:endCxn id="300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" name="Shape 325"/>
          <p:cNvCxnSpPr>
            <a:stCxn id="300" idx="2"/>
            <a:endCxn id="298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6" name="Shape 326"/>
          <p:cNvCxnSpPr>
            <a:stCxn id="298" idx="2"/>
            <a:endCxn id="309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7" name="Shape 327"/>
          <p:cNvCxnSpPr>
            <a:stCxn id="305" idx="2"/>
            <a:endCxn id="304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" name="Shape 328"/>
          <p:cNvCxnSpPr>
            <a:stCxn id="306" idx="2"/>
            <a:endCxn id="304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9" name="Shape 329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330" name="Shape 330"/>
          <p:cNvCxnSpPr>
            <a:stCxn id="302" idx="3"/>
            <a:endCxn id="329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" name="Shape 331"/>
          <p:cNvCxnSpPr>
            <a:stCxn id="307" idx="2"/>
            <a:endCxn id="305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2" name="Shape 332"/>
          <p:cNvCxnSpPr>
            <a:stCxn id="307" idx="2"/>
            <a:endCxn id="302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33" name="Shape 3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2350" y="3964450"/>
            <a:ext cx="2675700" cy="26757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340" name="Shape 340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341" name="Shape 341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342" name="Shape 342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343" name="Shape 343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344" name="Shape 344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345" name="Shape 345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346" name="Shape 346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Testing Chamber</a:t>
            </a:r>
          </a:p>
        </p:txBody>
      </p:sp>
      <p:sp>
        <p:nvSpPr>
          <p:cNvPr id="347" name="Shape 347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348" name="Shape 348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349" name="Shape 349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350" name="Shape 350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351" name="Shape 351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352" name="Shape 352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353" name="Shape 353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354" name="Shape 354"/>
          <p:cNvCxnSpPr>
            <a:stCxn id="343" idx="2"/>
            <a:endCxn id="350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5" name="Shape 355"/>
          <p:cNvCxnSpPr>
            <a:stCxn id="353" idx="2"/>
            <a:endCxn id="339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" name="Shape 356"/>
          <p:cNvCxnSpPr>
            <a:stCxn id="348" idx="0"/>
            <a:endCxn id="349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" name="Shape 357"/>
          <p:cNvCxnSpPr>
            <a:stCxn id="348" idx="3"/>
            <a:endCxn id="344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" name="Shape 358"/>
          <p:cNvCxnSpPr>
            <a:stCxn id="341" idx="2"/>
            <a:endCxn id="339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" name="Shape 359"/>
          <p:cNvCxnSpPr>
            <a:stCxn id="350" idx="2"/>
            <a:endCxn id="345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0" name="Shape 360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361" name="Shape 361"/>
          <p:cNvCxnSpPr>
            <a:stCxn id="360" idx="3"/>
            <a:endCxn id="345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2" name="Shape 362"/>
          <p:cNvCxnSpPr>
            <a:stCxn id="346" idx="1"/>
            <a:endCxn id="351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" name="Shape 363"/>
          <p:cNvCxnSpPr>
            <a:stCxn id="339" idx="0"/>
            <a:endCxn id="352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" name="Shape 364"/>
          <p:cNvCxnSpPr>
            <a:stCxn id="343" idx="2"/>
            <a:endCxn id="349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" name="Shape 365"/>
          <p:cNvCxnSpPr>
            <a:stCxn id="345" idx="3"/>
            <a:endCxn id="346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" name="Shape 366"/>
          <p:cNvCxnSpPr>
            <a:stCxn id="343" idx="2"/>
            <a:endCxn id="342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" name="Shape 367"/>
          <p:cNvCxnSpPr>
            <a:stCxn id="342" idx="2"/>
            <a:endCxn id="340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8" name="Shape 368"/>
          <p:cNvCxnSpPr>
            <a:stCxn id="340" idx="2"/>
            <a:endCxn id="351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9" name="Shape 369"/>
          <p:cNvCxnSpPr>
            <a:stCxn id="347" idx="2"/>
            <a:endCxn id="346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0" name="Shape 370"/>
          <p:cNvCxnSpPr>
            <a:stCxn id="348" idx="2"/>
            <a:endCxn id="346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1" name="Shape 371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372" name="Shape 372"/>
          <p:cNvCxnSpPr>
            <a:stCxn id="344" idx="3"/>
            <a:endCxn id="371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" name="Shape 373"/>
          <p:cNvCxnSpPr>
            <a:stCxn id="349" idx="2"/>
            <a:endCxn id="347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4" name="Shape 374"/>
          <p:cNvCxnSpPr>
            <a:stCxn id="349" idx="2"/>
            <a:endCxn id="344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875" y="4150400"/>
            <a:ext cx="3665675" cy="2061949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382" name="Shape 382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383" name="Shape 383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384" name="Shape 384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385" name="Shape 385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386" name="Shape 386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387" name="Shape 387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388" name="Shape 388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Testing Chamber</a:t>
            </a:r>
          </a:p>
        </p:txBody>
      </p:sp>
      <p:sp>
        <p:nvSpPr>
          <p:cNvPr id="389" name="Shape 389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390" name="Shape 390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391" name="Shape 391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392" name="Shape 392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393" name="Shape 393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Strips/Testing Chemicals</a:t>
            </a:r>
          </a:p>
        </p:txBody>
      </p:sp>
      <p:sp>
        <p:nvSpPr>
          <p:cNvPr id="394" name="Shape 394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395" name="Shape 395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396" name="Shape 396"/>
          <p:cNvCxnSpPr>
            <a:stCxn id="385" idx="2"/>
            <a:endCxn id="392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7" name="Shape 397"/>
          <p:cNvCxnSpPr>
            <a:stCxn id="395" idx="2"/>
            <a:endCxn id="381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8" name="Shape 398"/>
          <p:cNvCxnSpPr>
            <a:stCxn id="390" idx="0"/>
            <a:endCxn id="391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9" name="Shape 399"/>
          <p:cNvCxnSpPr>
            <a:stCxn id="390" idx="3"/>
            <a:endCxn id="386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0" name="Shape 400"/>
          <p:cNvCxnSpPr>
            <a:stCxn id="383" idx="2"/>
            <a:endCxn id="381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1" name="Shape 401"/>
          <p:cNvCxnSpPr>
            <a:stCxn id="392" idx="2"/>
            <a:endCxn id="387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2" name="Shape 402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403" name="Shape 403"/>
          <p:cNvCxnSpPr>
            <a:stCxn id="402" idx="3"/>
            <a:endCxn id="387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4" name="Shape 404"/>
          <p:cNvCxnSpPr>
            <a:stCxn id="388" idx="1"/>
            <a:endCxn id="393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5" name="Shape 405"/>
          <p:cNvCxnSpPr>
            <a:stCxn id="381" idx="0"/>
            <a:endCxn id="394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6" name="Shape 406"/>
          <p:cNvCxnSpPr>
            <a:stCxn id="385" idx="2"/>
            <a:endCxn id="391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7" name="Shape 407"/>
          <p:cNvCxnSpPr>
            <a:stCxn id="387" idx="3"/>
            <a:endCxn id="388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8" name="Shape 408"/>
          <p:cNvCxnSpPr>
            <a:stCxn id="385" idx="2"/>
            <a:endCxn id="384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9" name="Shape 409"/>
          <p:cNvCxnSpPr>
            <a:stCxn id="384" idx="2"/>
            <a:endCxn id="382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0" name="Shape 410"/>
          <p:cNvCxnSpPr>
            <a:stCxn id="382" idx="2"/>
            <a:endCxn id="393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1" name="Shape 411"/>
          <p:cNvCxnSpPr>
            <a:stCxn id="389" idx="2"/>
            <a:endCxn id="388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2" name="Shape 412"/>
          <p:cNvCxnSpPr>
            <a:stCxn id="390" idx="2"/>
            <a:endCxn id="388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3" name="Shape 413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414" name="Shape 414"/>
          <p:cNvCxnSpPr>
            <a:stCxn id="386" idx="3"/>
            <a:endCxn id="413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5" name="Shape 415"/>
          <p:cNvCxnSpPr>
            <a:stCxn id="391" idx="2"/>
            <a:endCxn id="389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6" name="Shape 416"/>
          <p:cNvCxnSpPr>
            <a:stCxn id="391" idx="2"/>
            <a:endCxn id="386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871" l="13776" r="28939" t="62344"/>
          <a:stretch/>
        </p:blipFill>
        <p:spPr>
          <a:xfrm>
            <a:off x="8216225" y="3985775"/>
            <a:ext cx="3622848" cy="2326323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424" name="Shape 424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425" name="Shape 425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426" name="Shape 426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427" name="Shape 427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428" name="Shape 428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429" name="Shape 429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430" name="Shape 430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Testing Chamber</a:t>
            </a:r>
          </a:p>
        </p:txBody>
      </p:sp>
      <p:sp>
        <p:nvSpPr>
          <p:cNvPr id="431" name="Shape 431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/>
              <a:t>LED</a:t>
            </a:r>
          </a:p>
        </p:txBody>
      </p:sp>
      <p:sp>
        <p:nvSpPr>
          <p:cNvPr id="432" name="Shape 432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433" name="Shape 433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434" name="Shape 434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435" name="Shape 435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436" name="Shape 436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437" name="Shape 437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438" name="Shape 438"/>
          <p:cNvCxnSpPr>
            <a:stCxn id="427" idx="2"/>
            <a:endCxn id="434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9" name="Shape 439"/>
          <p:cNvCxnSpPr>
            <a:stCxn id="437" idx="2"/>
            <a:endCxn id="423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0" name="Shape 440"/>
          <p:cNvCxnSpPr>
            <a:stCxn id="432" idx="0"/>
            <a:endCxn id="433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1" name="Shape 441"/>
          <p:cNvCxnSpPr>
            <a:stCxn id="432" idx="3"/>
            <a:endCxn id="428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" name="Shape 442"/>
          <p:cNvCxnSpPr>
            <a:stCxn id="425" idx="2"/>
            <a:endCxn id="423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3" name="Shape 443"/>
          <p:cNvCxnSpPr>
            <a:stCxn id="434" idx="2"/>
            <a:endCxn id="429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4" name="Shape 444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445" name="Shape 445"/>
          <p:cNvCxnSpPr>
            <a:stCxn id="444" idx="3"/>
            <a:endCxn id="429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6" name="Shape 446"/>
          <p:cNvCxnSpPr>
            <a:stCxn id="430" idx="1"/>
            <a:endCxn id="435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7" name="Shape 447"/>
          <p:cNvCxnSpPr>
            <a:stCxn id="423" idx="0"/>
            <a:endCxn id="436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8" name="Shape 448"/>
          <p:cNvCxnSpPr>
            <a:stCxn id="427" idx="2"/>
            <a:endCxn id="433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" name="Shape 449"/>
          <p:cNvCxnSpPr>
            <a:stCxn id="429" idx="3"/>
            <a:endCxn id="430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0" name="Shape 450"/>
          <p:cNvCxnSpPr>
            <a:stCxn id="427" idx="2"/>
            <a:endCxn id="426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1" name="Shape 451"/>
          <p:cNvCxnSpPr>
            <a:stCxn id="426" idx="2"/>
            <a:endCxn id="424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2" name="Shape 452"/>
          <p:cNvCxnSpPr>
            <a:stCxn id="424" idx="2"/>
            <a:endCxn id="435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" name="Shape 453"/>
          <p:cNvCxnSpPr>
            <a:stCxn id="431" idx="2"/>
            <a:endCxn id="430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4" name="Shape 454"/>
          <p:cNvCxnSpPr>
            <a:stCxn id="432" idx="2"/>
            <a:endCxn id="430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5" name="Shape 455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456" name="Shape 456"/>
          <p:cNvCxnSpPr>
            <a:stCxn id="428" idx="3"/>
            <a:endCxn id="455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" name="Shape 457"/>
          <p:cNvCxnSpPr>
            <a:stCxn id="433" idx="2"/>
            <a:endCxn id="431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>
            <a:stCxn id="433" idx="2"/>
            <a:endCxn id="428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59" name="Shape 45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2351" y="3964448"/>
            <a:ext cx="2675700" cy="26757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466" name="Shape 466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467" name="Shape 467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468" name="Shape 468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469" name="Shape 469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470" name="Shape 470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471" name="Shape 471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472" name="Shape 472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Testing Chamber</a:t>
            </a:r>
          </a:p>
        </p:txBody>
      </p:sp>
      <p:sp>
        <p:nvSpPr>
          <p:cNvPr id="473" name="Shape 473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/>
              <a:t>LED</a:t>
            </a:r>
          </a:p>
        </p:txBody>
      </p:sp>
      <p:sp>
        <p:nvSpPr>
          <p:cNvPr id="474" name="Shape 474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Optical Sensor</a:t>
            </a:r>
          </a:p>
        </p:txBody>
      </p:sp>
      <p:sp>
        <p:nvSpPr>
          <p:cNvPr id="475" name="Shape 475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476" name="Shape 476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477" name="Shape 477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478" name="Shape 478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479" name="Shape 479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480" name="Shape 480"/>
          <p:cNvCxnSpPr>
            <a:stCxn id="469" idx="2"/>
            <a:endCxn id="476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1" name="Shape 481"/>
          <p:cNvCxnSpPr>
            <a:stCxn id="479" idx="2"/>
            <a:endCxn id="465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2" name="Shape 482"/>
          <p:cNvCxnSpPr>
            <a:stCxn id="474" idx="0"/>
            <a:endCxn id="475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3" name="Shape 483"/>
          <p:cNvCxnSpPr>
            <a:stCxn id="474" idx="3"/>
            <a:endCxn id="470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4" name="Shape 484"/>
          <p:cNvCxnSpPr>
            <a:stCxn id="467" idx="2"/>
            <a:endCxn id="465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5" name="Shape 485"/>
          <p:cNvCxnSpPr>
            <a:stCxn id="476" idx="2"/>
            <a:endCxn id="471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6" name="Shape 486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487" name="Shape 487"/>
          <p:cNvCxnSpPr>
            <a:stCxn id="486" idx="3"/>
            <a:endCxn id="471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8" name="Shape 488"/>
          <p:cNvCxnSpPr>
            <a:stCxn id="472" idx="1"/>
            <a:endCxn id="477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9" name="Shape 489"/>
          <p:cNvCxnSpPr>
            <a:stCxn id="465" idx="0"/>
            <a:endCxn id="478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0" name="Shape 490"/>
          <p:cNvCxnSpPr>
            <a:stCxn id="469" idx="2"/>
            <a:endCxn id="475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1" name="Shape 491"/>
          <p:cNvCxnSpPr>
            <a:stCxn id="471" idx="3"/>
            <a:endCxn id="472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2" name="Shape 492"/>
          <p:cNvCxnSpPr>
            <a:stCxn id="469" idx="2"/>
            <a:endCxn id="468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3" name="Shape 493"/>
          <p:cNvCxnSpPr>
            <a:stCxn id="468" idx="2"/>
            <a:endCxn id="466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4" name="Shape 494"/>
          <p:cNvCxnSpPr>
            <a:stCxn id="466" idx="2"/>
            <a:endCxn id="477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5" name="Shape 495"/>
          <p:cNvCxnSpPr>
            <a:stCxn id="473" idx="2"/>
            <a:endCxn id="472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6" name="Shape 496"/>
          <p:cNvCxnSpPr>
            <a:stCxn id="474" idx="2"/>
            <a:endCxn id="472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7" name="Shape 497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498" name="Shape 498"/>
          <p:cNvCxnSpPr>
            <a:stCxn id="470" idx="3"/>
            <a:endCxn id="497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9" name="Shape 499"/>
          <p:cNvCxnSpPr>
            <a:stCxn id="475" idx="2"/>
            <a:endCxn id="473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0" name="Shape 500"/>
          <p:cNvCxnSpPr>
            <a:stCxn id="475" idx="2"/>
            <a:endCxn id="470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01" name="Shape 50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0750" y="4104100"/>
            <a:ext cx="2658900" cy="2286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508" name="Shape 508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509" name="Shape 509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510" name="Shape 510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511" name="Shape 511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512" name="Shape 512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Wireless Transmitter</a:t>
            </a:r>
          </a:p>
        </p:txBody>
      </p:sp>
      <p:sp>
        <p:nvSpPr>
          <p:cNvPr id="513" name="Shape 513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514" name="Shape 514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Testing Chamber</a:t>
            </a:r>
          </a:p>
        </p:txBody>
      </p:sp>
      <p:sp>
        <p:nvSpPr>
          <p:cNvPr id="515" name="Shape 515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516" name="Shape 516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517" name="Shape 517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518" name="Shape 518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519" name="Shape 519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520" name="Shape 520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521" name="Shape 521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522" name="Shape 522"/>
          <p:cNvCxnSpPr>
            <a:stCxn id="511" idx="2"/>
            <a:endCxn id="518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3" name="Shape 523"/>
          <p:cNvCxnSpPr>
            <a:stCxn id="521" idx="2"/>
            <a:endCxn id="507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4" name="Shape 524"/>
          <p:cNvCxnSpPr>
            <a:stCxn id="516" idx="0"/>
            <a:endCxn id="517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5" name="Shape 525"/>
          <p:cNvCxnSpPr>
            <a:stCxn id="516" idx="3"/>
            <a:endCxn id="512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6" name="Shape 526"/>
          <p:cNvCxnSpPr>
            <a:stCxn id="509" idx="2"/>
            <a:endCxn id="507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7" name="Shape 527"/>
          <p:cNvCxnSpPr>
            <a:stCxn id="518" idx="2"/>
            <a:endCxn id="513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8" name="Shape 528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529" name="Shape 529"/>
          <p:cNvCxnSpPr>
            <a:stCxn id="528" idx="3"/>
            <a:endCxn id="513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0" name="Shape 530"/>
          <p:cNvCxnSpPr>
            <a:stCxn id="514" idx="1"/>
            <a:endCxn id="519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1" name="Shape 531"/>
          <p:cNvCxnSpPr>
            <a:stCxn id="507" idx="0"/>
            <a:endCxn id="520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2" name="Shape 532"/>
          <p:cNvCxnSpPr>
            <a:stCxn id="511" idx="2"/>
            <a:endCxn id="517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3" name="Shape 533"/>
          <p:cNvCxnSpPr>
            <a:stCxn id="513" idx="3"/>
            <a:endCxn id="514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4" name="Shape 534"/>
          <p:cNvCxnSpPr>
            <a:stCxn id="511" idx="2"/>
            <a:endCxn id="510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5" name="Shape 535"/>
          <p:cNvCxnSpPr>
            <a:stCxn id="510" idx="2"/>
            <a:endCxn id="508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6" name="Shape 536"/>
          <p:cNvCxnSpPr>
            <a:stCxn id="508" idx="2"/>
            <a:endCxn id="519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7" name="Shape 537"/>
          <p:cNvCxnSpPr>
            <a:stCxn id="515" idx="2"/>
            <a:endCxn id="514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8" name="Shape 538"/>
          <p:cNvCxnSpPr>
            <a:stCxn id="516" idx="2"/>
            <a:endCxn id="514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9" name="Shape 539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540" name="Shape 540"/>
          <p:cNvCxnSpPr>
            <a:stCxn id="512" idx="3"/>
            <a:endCxn id="539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1" name="Shape 541"/>
          <p:cNvCxnSpPr>
            <a:stCxn id="517" idx="2"/>
            <a:endCxn id="515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2" name="Shape 542"/>
          <p:cNvCxnSpPr>
            <a:stCxn id="517" idx="2"/>
            <a:endCxn id="512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43" name="Shape 5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6450" y="4098850"/>
            <a:ext cx="2420400" cy="24204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550" name="Shape 550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 Supply/Loader</a:t>
            </a:r>
          </a:p>
        </p:txBody>
      </p:sp>
      <p:sp>
        <p:nvSpPr>
          <p:cNvPr id="551" name="Shape 551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552" name="Shape 552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Motor</a:t>
            </a:r>
          </a:p>
        </p:txBody>
      </p:sp>
      <p:sp>
        <p:nvSpPr>
          <p:cNvPr id="553" name="Shape 553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554" name="Shape 554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555" name="Shape 555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556" name="Shape 556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Testing Chamber</a:t>
            </a:r>
          </a:p>
        </p:txBody>
      </p:sp>
      <p:sp>
        <p:nvSpPr>
          <p:cNvPr id="557" name="Shape 557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558" name="Shape 558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559" name="Shape 559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560" name="Shape 560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561" name="Shape 561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Strips/Testing Chemicals</a:t>
            </a:r>
          </a:p>
        </p:txBody>
      </p:sp>
      <p:sp>
        <p:nvSpPr>
          <p:cNvPr id="562" name="Shape 562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563" name="Shape 563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564" name="Shape 564"/>
          <p:cNvCxnSpPr>
            <a:stCxn id="553" idx="2"/>
            <a:endCxn id="560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5" name="Shape 565"/>
          <p:cNvCxnSpPr>
            <a:stCxn id="563" idx="2"/>
            <a:endCxn id="549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6" name="Shape 566"/>
          <p:cNvCxnSpPr>
            <a:stCxn id="558" idx="0"/>
            <a:endCxn id="559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7" name="Shape 567"/>
          <p:cNvCxnSpPr>
            <a:stCxn id="558" idx="3"/>
            <a:endCxn id="554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8" name="Shape 568"/>
          <p:cNvCxnSpPr>
            <a:stCxn id="551" idx="2"/>
            <a:endCxn id="549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9" name="Shape 569"/>
          <p:cNvCxnSpPr>
            <a:stCxn id="560" idx="2"/>
            <a:endCxn id="555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0" name="Shape 570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571" name="Shape 571"/>
          <p:cNvCxnSpPr>
            <a:stCxn id="570" idx="3"/>
            <a:endCxn id="555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2" name="Shape 572"/>
          <p:cNvCxnSpPr>
            <a:stCxn id="556" idx="1"/>
            <a:endCxn id="561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3" name="Shape 573"/>
          <p:cNvCxnSpPr>
            <a:stCxn id="549" idx="0"/>
            <a:endCxn id="562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4" name="Shape 574"/>
          <p:cNvCxnSpPr>
            <a:stCxn id="553" idx="2"/>
            <a:endCxn id="559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5" name="Shape 575"/>
          <p:cNvCxnSpPr>
            <a:stCxn id="555" idx="3"/>
            <a:endCxn id="556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6" name="Shape 576"/>
          <p:cNvCxnSpPr>
            <a:stCxn id="553" idx="2"/>
            <a:endCxn id="552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7" name="Shape 577"/>
          <p:cNvCxnSpPr>
            <a:stCxn id="552" idx="2"/>
            <a:endCxn id="550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8" name="Shape 578"/>
          <p:cNvCxnSpPr>
            <a:stCxn id="550" idx="2"/>
            <a:endCxn id="561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9" name="Shape 579"/>
          <p:cNvCxnSpPr>
            <a:stCxn id="557" idx="2"/>
            <a:endCxn id="556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0" name="Shape 580"/>
          <p:cNvCxnSpPr>
            <a:stCxn id="558" idx="2"/>
            <a:endCxn id="556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1" name="Shape 581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In-home device</a:t>
            </a:r>
          </a:p>
        </p:txBody>
      </p:sp>
      <p:cxnSp>
        <p:nvCxnSpPr>
          <p:cNvPr id="582" name="Shape 582"/>
          <p:cNvCxnSpPr>
            <a:stCxn id="554" idx="3"/>
            <a:endCxn id="581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3" name="Shape 583"/>
          <p:cNvCxnSpPr>
            <a:stCxn id="559" idx="2"/>
            <a:endCxn id="557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4" name="Shape 584"/>
          <p:cNvCxnSpPr>
            <a:stCxn id="559" idx="2"/>
            <a:endCxn id="554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350" y="4166246"/>
            <a:ext cx="2344200" cy="2344177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344300" y="134800"/>
            <a:ext cx="3503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Our 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Journey</a:t>
            </a:r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761425" y="5733775"/>
            <a:ext cx="52692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Make insurance feel predictive, proactive, and supportive.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5825875" y="5733775"/>
            <a:ext cx="62892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Transform healthcare with widespread, frictionless symptom detection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" y="1032175"/>
            <a:ext cx="5996124" cy="399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4">
            <a:alphaModFix/>
          </a:blip>
          <a:srcRect b="0" l="15304" r="0" t="0"/>
          <a:stretch/>
        </p:blipFill>
        <p:spPr>
          <a:xfrm>
            <a:off x="6030624" y="1151524"/>
            <a:ext cx="6126249" cy="38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ctrTitle"/>
          </p:nvPr>
        </p:nvSpPr>
        <p:spPr>
          <a:xfrm>
            <a:off x="1524000" y="255893"/>
            <a:ext cx="91440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Thank You!</a:t>
            </a:r>
          </a:p>
        </p:txBody>
      </p:sp>
      <p:sp>
        <p:nvSpPr>
          <p:cNvPr id="600" name="Shape 600"/>
          <p:cNvSpPr txBox="1"/>
          <p:nvPr>
            <p:ph idx="1" type="subTitle"/>
          </p:nvPr>
        </p:nvSpPr>
        <p:spPr>
          <a:xfrm>
            <a:off x="1524000" y="4111400"/>
            <a:ext cx="91440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Andrew Doberstein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acd75@cornell.edu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Abhiram Muddu -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vm332@cornell.edu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Jimmy Ma -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ym423@cornell.edu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Utsav Vakil -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uuv2@cornell.edu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00" y="0"/>
            <a:ext cx="9143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" type="subTitle"/>
          </p:nvPr>
        </p:nvSpPr>
        <p:spPr>
          <a:xfrm>
            <a:off x="4974325" y="4425022"/>
            <a:ext cx="31425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Doberstein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68" name="Shape 168"/>
          <p:cNvSpPr txBox="1"/>
          <p:nvPr>
            <p:ph idx="1" type="subTitle"/>
          </p:nvPr>
        </p:nvSpPr>
        <p:spPr>
          <a:xfrm>
            <a:off x="836175" y="1174992"/>
            <a:ext cx="2773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3C78D8"/>
                </a:solidFill>
              </a:rPr>
              <a:t>Abhiram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3C78D8"/>
                </a:solidFill>
              </a:rPr>
              <a:t>Muddu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7722575" y="1394476"/>
            <a:ext cx="47712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3C78D8"/>
                </a:solidFill>
              </a:rPr>
              <a:t>Jimmy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>
                <a:solidFill>
                  <a:srgbClr val="3C78D8"/>
                </a:solidFill>
              </a:rPr>
              <a:t>Ma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493000" y="4114825"/>
            <a:ext cx="23601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b="1" lang="en-US" sz="24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Utsav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b="1" lang="en-US" sz="24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Vakil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/>
        </p:nvSpPr>
        <p:spPr>
          <a:xfrm>
            <a:off x="1516450" y="829450"/>
            <a:ext cx="8892000" cy="58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4845700" y="600850"/>
            <a:ext cx="1791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Case</a:t>
            </a:r>
          </a:p>
        </p:txBody>
      </p:sp>
      <p:sp>
        <p:nvSpPr>
          <p:cNvPr id="607" name="Shape 607"/>
          <p:cNvSpPr/>
          <p:nvPr/>
        </p:nvSpPr>
        <p:spPr>
          <a:xfrm>
            <a:off x="3309350" y="2518012"/>
            <a:ext cx="1437300" cy="1023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Strip Supply/Loader</a:t>
            </a:r>
          </a:p>
        </p:txBody>
      </p:sp>
      <p:sp>
        <p:nvSpPr>
          <p:cNvPr id="608" name="Shape 608"/>
          <p:cNvSpPr/>
          <p:nvPr/>
        </p:nvSpPr>
        <p:spPr>
          <a:xfrm>
            <a:off x="4723425" y="76200"/>
            <a:ext cx="20298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Resistant Coating</a:t>
            </a:r>
          </a:p>
        </p:txBody>
      </p:sp>
      <p:sp>
        <p:nvSpPr>
          <p:cNvPr id="609" name="Shape 609"/>
          <p:cNvSpPr/>
          <p:nvPr/>
        </p:nvSpPr>
        <p:spPr>
          <a:xfrm>
            <a:off x="3273050" y="2031943"/>
            <a:ext cx="1509900" cy="360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Motor</a:t>
            </a:r>
          </a:p>
        </p:txBody>
      </p:sp>
      <p:sp>
        <p:nvSpPr>
          <p:cNvPr id="610" name="Shape 610"/>
          <p:cNvSpPr/>
          <p:nvPr/>
        </p:nvSpPr>
        <p:spPr>
          <a:xfrm>
            <a:off x="2101600" y="1112650"/>
            <a:ext cx="1509900" cy="364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Battery</a:t>
            </a:r>
          </a:p>
        </p:txBody>
      </p:sp>
      <p:sp>
        <p:nvSpPr>
          <p:cNvPr id="611" name="Shape 611"/>
          <p:cNvSpPr/>
          <p:nvPr/>
        </p:nvSpPr>
        <p:spPr>
          <a:xfrm>
            <a:off x="8652350" y="2976875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Wireless Transmitter</a:t>
            </a:r>
          </a:p>
        </p:txBody>
      </p:sp>
      <p:sp>
        <p:nvSpPr>
          <p:cNvPr id="612" name="Shape 612"/>
          <p:cNvSpPr/>
          <p:nvPr/>
        </p:nvSpPr>
        <p:spPr>
          <a:xfrm>
            <a:off x="2101887" y="5810050"/>
            <a:ext cx="1509900" cy="70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Filter</a:t>
            </a:r>
          </a:p>
        </p:txBody>
      </p:sp>
      <p:sp>
        <p:nvSpPr>
          <p:cNvPr id="613" name="Shape 613"/>
          <p:cNvSpPr/>
          <p:nvPr/>
        </p:nvSpPr>
        <p:spPr>
          <a:xfrm>
            <a:off x="5566256" y="4554106"/>
            <a:ext cx="2344199" cy="1081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Testing Chamber</a:t>
            </a:r>
          </a:p>
        </p:txBody>
      </p:sp>
      <p:sp>
        <p:nvSpPr>
          <p:cNvPr id="614" name="Shape 614"/>
          <p:cNvSpPr/>
          <p:nvPr/>
        </p:nvSpPr>
        <p:spPr>
          <a:xfrm>
            <a:off x="5056750" y="297330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LED</a:t>
            </a:r>
          </a:p>
        </p:txBody>
      </p:sp>
      <p:sp>
        <p:nvSpPr>
          <p:cNvPr id="615" name="Shape 615"/>
          <p:cNvSpPr/>
          <p:nvPr/>
        </p:nvSpPr>
        <p:spPr>
          <a:xfrm>
            <a:off x="6622600" y="2976900"/>
            <a:ext cx="1509900" cy="71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Optical Sensor</a:t>
            </a:r>
          </a:p>
        </p:txBody>
      </p:sp>
      <p:sp>
        <p:nvSpPr>
          <p:cNvPr id="616" name="Shape 616"/>
          <p:cNvSpPr/>
          <p:nvPr/>
        </p:nvSpPr>
        <p:spPr>
          <a:xfrm>
            <a:off x="6622600" y="1906798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Chip / Board</a:t>
            </a:r>
          </a:p>
        </p:txBody>
      </p:sp>
      <p:sp>
        <p:nvSpPr>
          <p:cNvPr id="617" name="Shape 617"/>
          <p:cNvSpPr/>
          <p:nvPr/>
        </p:nvSpPr>
        <p:spPr>
          <a:xfrm>
            <a:off x="2101600" y="4996600"/>
            <a:ext cx="1509900" cy="452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Intake Pump</a:t>
            </a:r>
          </a:p>
        </p:txBody>
      </p:sp>
      <p:sp>
        <p:nvSpPr>
          <p:cNvPr id="618" name="Shape 618"/>
          <p:cNvSpPr/>
          <p:nvPr/>
        </p:nvSpPr>
        <p:spPr>
          <a:xfrm>
            <a:off x="3277087" y="3666750"/>
            <a:ext cx="1509900" cy="709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</a:rPr>
              <a:t>Strips/Testing Chemicals</a:t>
            </a:r>
          </a:p>
        </p:txBody>
      </p:sp>
      <p:sp>
        <p:nvSpPr>
          <p:cNvPr id="619" name="Shape 619"/>
          <p:cNvSpPr/>
          <p:nvPr/>
        </p:nvSpPr>
        <p:spPr>
          <a:xfrm>
            <a:off x="6914175" y="76199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Access Panel</a:t>
            </a:r>
          </a:p>
        </p:txBody>
      </p:sp>
      <p:sp>
        <p:nvSpPr>
          <p:cNvPr id="620" name="Shape 620"/>
          <p:cNvSpPr/>
          <p:nvPr/>
        </p:nvSpPr>
        <p:spPr>
          <a:xfrm>
            <a:off x="3052575" y="76200"/>
            <a:ext cx="1509900" cy="360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Mounting hook</a:t>
            </a:r>
          </a:p>
        </p:txBody>
      </p:sp>
      <p:cxnSp>
        <p:nvCxnSpPr>
          <p:cNvPr id="621" name="Shape 621"/>
          <p:cNvCxnSpPr>
            <a:stCxn id="610" idx="2"/>
            <a:endCxn id="617" idx="0"/>
          </p:cNvCxnSpPr>
          <p:nvPr/>
        </p:nvCxnSpPr>
        <p:spPr>
          <a:xfrm flipH="1" rot="-5400000">
            <a:off x="1097050" y="3236650"/>
            <a:ext cx="3519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2" name="Shape 622"/>
          <p:cNvCxnSpPr>
            <a:stCxn id="620" idx="2"/>
            <a:endCxn id="606" idx="0"/>
          </p:cNvCxnSpPr>
          <p:nvPr/>
        </p:nvCxnSpPr>
        <p:spPr>
          <a:xfrm flipH="1" rot="-5400000">
            <a:off x="4692675" y="-448050"/>
            <a:ext cx="163800" cy="1934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3" name="Shape 623"/>
          <p:cNvCxnSpPr>
            <a:stCxn id="615" idx="0"/>
            <a:endCxn id="616" idx="2"/>
          </p:cNvCxnSpPr>
          <p:nvPr/>
        </p:nvCxnSpPr>
        <p:spPr>
          <a:xfrm rot="-5400000">
            <a:off x="7023250" y="2622000"/>
            <a:ext cx="709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4" name="Shape 624"/>
          <p:cNvCxnSpPr>
            <a:stCxn id="615" idx="3"/>
            <a:endCxn id="611" idx="1"/>
          </p:cNvCxnSpPr>
          <p:nvPr/>
        </p:nvCxnSpPr>
        <p:spPr>
          <a:xfrm>
            <a:off x="8132500" y="3335100"/>
            <a:ext cx="5199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5" name="Shape 625"/>
          <p:cNvCxnSpPr>
            <a:stCxn id="608" idx="2"/>
            <a:endCxn id="606" idx="0"/>
          </p:cNvCxnSpPr>
          <p:nvPr/>
        </p:nvCxnSpPr>
        <p:spPr>
          <a:xfrm flipH="1" rot="-5400000">
            <a:off x="5658075" y="517350"/>
            <a:ext cx="163800" cy="33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6" name="Shape 626"/>
          <p:cNvCxnSpPr>
            <a:stCxn id="617" idx="2"/>
            <a:endCxn id="612" idx="0"/>
          </p:cNvCxnSpPr>
          <p:nvPr/>
        </p:nvCxnSpPr>
        <p:spPr>
          <a:xfrm flipH="1" rot="-5400000">
            <a:off x="2676400" y="5629450"/>
            <a:ext cx="360900" cy="6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27" name="Shape 627"/>
          <p:cNvSpPr/>
          <p:nvPr/>
        </p:nvSpPr>
        <p:spPr>
          <a:xfrm>
            <a:off x="322744" y="5860600"/>
            <a:ext cx="926700" cy="60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Toilet Water</a:t>
            </a:r>
          </a:p>
        </p:txBody>
      </p:sp>
      <p:cxnSp>
        <p:nvCxnSpPr>
          <p:cNvPr id="628" name="Shape 628"/>
          <p:cNvCxnSpPr>
            <a:stCxn id="627" idx="3"/>
            <a:endCxn id="612" idx="1"/>
          </p:cNvCxnSpPr>
          <p:nvPr/>
        </p:nvCxnSpPr>
        <p:spPr>
          <a:xfrm>
            <a:off x="1249444" y="6164650"/>
            <a:ext cx="8523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9" name="Shape 629"/>
          <p:cNvCxnSpPr>
            <a:stCxn id="613" idx="1"/>
            <a:endCxn id="618" idx="3"/>
          </p:cNvCxnSpPr>
          <p:nvPr/>
        </p:nvCxnSpPr>
        <p:spPr>
          <a:xfrm rot="10800000">
            <a:off x="4786856" y="4021306"/>
            <a:ext cx="779400" cy="1073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0" name="Shape 630"/>
          <p:cNvCxnSpPr>
            <a:stCxn id="606" idx="0"/>
            <a:endCxn id="619" idx="2"/>
          </p:cNvCxnSpPr>
          <p:nvPr/>
        </p:nvCxnSpPr>
        <p:spPr>
          <a:xfrm rot="-5400000">
            <a:off x="6623500" y="-444800"/>
            <a:ext cx="163800" cy="19275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1" name="Shape 631"/>
          <p:cNvCxnSpPr>
            <a:stCxn id="610" idx="2"/>
            <a:endCxn id="616" idx="0"/>
          </p:cNvCxnSpPr>
          <p:nvPr/>
        </p:nvCxnSpPr>
        <p:spPr>
          <a:xfrm flipH="1" rot="-5400000">
            <a:off x="4902250" y="-568550"/>
            <a:ext cx="429600" cy="452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2" name="Shape 632"/>
          <p:cNvCxnSpPr>
            <a:stCxn id="612" idx="3"/>
            <a:endCxn id="613" idx="1"/>
          </p:cNvCxnSpPr>
          <p:nvPr/>
        </p:nvCxnSpPr>
        <p:spPr>
          <a:xfrm flipH="1" rot="10800000">
            <a:off x="3611787" y="5094850"/>
            <a:ext cx="1954500" cy="1069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3" name="Shape 633"/>
          <p:cNvCxnSpPr>
            <a:stCxn id="610" idx="2"/>
            <a:endCxn id="609" idx="0"/>
          </p:cNvCxnSpPr>
          <p:nvPr/>
        </p:nvCxnSpPr>
        <p:spPr>
          <a:xfrm flipH="1" rot="-5400000">
            <a:off x="3164950" y="1168750"/>
            <a:ext cx="554700" cy="1171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4" name="Shape 634"/>
          <p:cNvCxnSpPr>
            <a:stCxn id="609" idx="2"/>
            <a:endCxn id="607" idx="0"/>
          </p:cNvCxnSpPr>
          <p:nvPr/>
        </p:nvCxnSpPr>
        <p:spPr>
          <a:xfrm flipH="1" rot="-5400000">
            <a:off x="3965750" y="2455093"/>
            <a:ext cx="125100" cy="600"/>
          </a:xfrm>
          <a:prstGeom prst="curvedConnector3">
            <a:avLst>
              <a:gd fmla="val 500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5" name="Shape 635"/>
          <p:cNvCxnSpPr>
            <a:stCxn id="607" idx="2"/>
            <a:endCxn id="618" idx="0"/>
          </p:cNvCxnSpPr>
          <p:nvPr/>
        </p:nvCxnSpPr>
        <p:spPr>
          <a:xfrm flipH="1" rot="-5400000">
            <a:off x="3967400" y="3602212"/>
            <a:ext cx="125100" cy="39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6" name="Shape 636"/>
          <p:cNvCxnSpPr>
            <a:stCxn id="614" idx="2"/>
            <a:endCxn id="613" idx="0"/>
          </p:cNvCxnSpPr>
          <p:nvPr/>
        </p:nvCxnSpPr>
        <p:spPr>
          <a:xfrm flipH="1" rot="-5400000">
            <a:off x="5839300" y="3654900"/>
            <a:ext cx="871500" cy="926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7" name="Shape 637"/>
          <p:cNvCxnSpPr>
            <a:stCxn id="615" idx="2"/>
            <a:endCxn id="613" idx="0"/>
          </p:cNvCxnSpPr>
          <p:nvPr/>
        </p:nvCxnSpPr>
        <p:spPr>
          <a:xfrm rot="5400000">
            <a:off x="6627550" y="3804000"/>
            <a:ext cx="860700" cy="6393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8" name="Shape 638"/>
          <p:cNvSpPr/>
          <p:nvPr/>
        </p:nvSpPr>
        <p:spPr>
          <a:xfrm>
            <a:off x="10529700" y="2984450"/>
            <a:ext cx="1509900" cy="709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In-home device</a:t>
            </a:r>
          </a:p>
        </p:txBody>
      </p:sp>
      <p:cxnSp>
        <p:nvCxnSpPr>
          <p:cNvPr id="639" name="Shape 639"/>
          <p:cNvCxnSpPr>
            <a:stCxn id="611" idx="3"/>
            <a:endCxn id="638" idx="1"/>
          </p:cNvCxnSpPr>
          <p:nvPr/>
        </p:nvCxnSpPr>
        <p:spPr>
          <a:xfrm>
            <a:off x="10162250" y="3335075"/>
            <a:ext cx="367500" cy="3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40" name="Shape 640"/>
          <p:cNvCxnSpPr>
            <a:stCxn id="616" idx="2"/>
            <a:endCxn id="614" idx="0"/>
          </p:cNvCxnSpPr>
          <p:nvPr/>
        </p:nvCxnSpPr>
        <p:spPr>
          <a:xfrm rot="5400000">
            <a:off x="6241900" y="1837648"/>
            <a:ext cx="705600" cy="156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41" name="Shape 641"/>
          <p:cNvCxnSpPr>
            <a:stCxn id="616" idx="2"/>
            <a:endCxn id="611" idx="0"/>
          </p:cNvCxnSpPr>
          <p:nvPr/>
        </p:nvCxnSpPr>
        <p:spPr>
          <a:xfrm flipH="1" rot="-5400000">
            <a:off x="8037850" y="1607398"/>
            <a:ext cx="709200" cy="2029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42" name="Shape 6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1450" y="4059849"/>
            <a:ext cx="2836800" cy="25041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620900" y="5071750"/>
            <a:ext cx="106971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Key Insights: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Build a solution that goes beyond the standard 3 conversations that Insurance companies have with their users and engage them better.</a:t>
            </a:r>
          </a:p>
          <a:p>
            <a:pPr indent="-228600" lvl="0" marL="22860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00" y="1059200"/>
            <a:ext cx="2025500" cy="2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75" y="1059200"/>
            <a:ext cx="2025500" cy="2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5150" y="969425"/>
            <a:ext cx="2025500" cy="2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3865" y="300036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55468" y="4195762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572" y="42862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97418" y="431958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82482" y="350042"/>
            <a:ext cx="2286000" cy="3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09112" y="435768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991474" y="431958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Shape 662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726" y="431958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929563" y="647699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055473" y="323849"/>
            <a:ext cx="3911602" cy="29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Strip Loader</a:t>
            </a:r>
          </a:p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https://www.amazon.com/Bullet-Strip-Caliber-Rounds-SHIPPING/dp/B01EAXYBLG/ref=sr_1_1?s=sporting-goods&amp;ie=UTF8&amp;qid=1474644906&amp;sr=1-1&amp;keywords=strip+loader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Neverwet</a:t>
            </a:r>
          </a:p>
        </p:txBody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https://www.amazon.com/Sof-Sole-Water-Proofer-5-Ounce/dp/B003IJ6R0W/ref=sr_1_2?s=sporting-goods&amp;ie=UTF8&amp;qid=1474645042&amp;sr=1-2&amp;keywords=neverwet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 Motor</a:t>
            </a:r>
          </a:p>
        </p:txBody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http://www.jameco.com/z/775-7013F-R-Nichibo-Taiwan-12VDC-Motor-12-610-RPM_2210845.html?CID=GOOG&amp;gclid=Cj0KEQjwpZO_BRDym6K_nMye7cEBEiQAVA7RaPnN5adQu4X29K82ejpbaa6VlTUQtAj1hM5RcatDAn8aAg7P8P8HAQ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838200" y="1820863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http://www.jameco.com/z/775-7013F-R-Nichibo-Taiwan-12VDC-Motor-12-610-RPM_2210845.html?CID=GOOG&amp;gclid=Cj0KEQjwpZO_BRDym6K_nMye7cEBEiQAVA7RaPnN5adQu4X29K82ejpbaa6VlTUQtAj1hM5RcatDAn8aAg7P8P8HAQ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</a:p>
        </p:txBody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https://www.amazon.com/AmazonBasics-Everyday-Alkaline-Batteries-8-Pack/dp/B00MH4QM1S/ref=sr_1_3_a_it?ie=UTF8&amp;qid=1474645412&amp;sr=8-3&amp;keywords=battery+9v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Bluetooth</a:t>
            </a:r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https://www.amazon.com/DSD-TECH-Bluetooth-Pass-through-Communication/dp/B01G9KSAF6/ref=sr_1_1?ie=UTF8&amp;qid=1474647032&amp;sr=8-1&amp;keywords=hc05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	</a:t>
            </a:r>
          </a:p>
        </p:txBody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https://www.amazon.com/SODIAL-Common-Cathode-Emitting-Diodes/dp/B00F4MGA0I/ref=sr_1_3?s=electronics&amp;ie=UTF8&amp;qid=1474645807&amp;sr=1-3&amp;keywords=luminous+diode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Optical Sensor</a:t>
            </a:r>
          </a:p>
        </p:txBody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https://www.google.com/webhp?sourceid=chrome-instant&amp;ion=1&amp;espv=2&amp;ie=UTF-8#q=optical+rgb+sensor+part&amp;newwindow=1&amp;safe=off&amp;tbm=shop&amp;spd=17428184746334688767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838200" y="5513555"/>
            <a:ext cx="105156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Diseases </a:t>
            </a:r>
            <a:r>
              <a:rPr lang="en-US"/>
              <a:t>such as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diabetes, liver </a:t>
            </a:r>
            <a:r>
              <a:rPr lang="en-US"/>
              <a:t>cirrhosis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kidney disorders, and urinary tract infections are painful and expensive for both patients and their insurance providers.</a:t>
            </a:r>
          </a:p>
          <a:p>
            <a:pPr indent="-228600" lvl="0" marL="22860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icon for diabetes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74" y="497087"/>
            <a:ext cx="2124250" cy="21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con for liver disease"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437" y="643512"/>
            <a:ext cx="1831399" cy="183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con for kidney disease"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412" y="643500"/>
            <a:ext cx="1831399" cy="183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con for UTI" id="179" name="Shape 179"/>
          <p:cNvPicPr preferRelativeResize="0"/>
          <p:nvPr/>
        </p:nvPicPr>
        <p:blipFill rotWithShape="1">
          <a:blip r:embed="rId6">
            <a:alphaModFix/>
          </a:blip>
          <a:srcRect b="10466" l="0" r="0" t="0"/>
          <a:stretch/>
        </p:blipFill>
        <p:spPr>
          <a:xfrm>
            <a:off x="9801824" y="702299"/>
            <a:ext cx="1831399" cy="171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2050" y="3187987"/>
            <a:ext cx="1831399" cy="183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5162" y="3187987"/>
            <a:ext cx="1612474" cy="16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225" y="3188000"/>
            <a:ext cx="1831375" cy="18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4290700" y="4183025"/>
            <a:ext cx="610500" cy="46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7852050" y="4201025"/>
            <a:ext cx="624000" cy="43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</a:t>
            </a:r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https://www.amazon.com/Arduino-Uno-R3-Microcontroller-A000066/dp/B008GRTSV6/ref=sr_1_1?s=pc&amp;ie=UTF8&amp;qid=1474647486&amp;sr=8-1&amp;keywords=arduino+un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Intake Pump</a:t>
            </a:r>
          </a:p>
        </p:txBody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https://www.amazon.com/Homasy-Submersible-Aquarium-Fountain-Hydroponics/dp/B00EWENMAU/ref=sr_1_1?ie=UTF8&amp;qid=1474646811&amp;sr=8-1-spons&amp;keywords=aquarium+water+pump&amp;psc=1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chemicals </a:t>
            </a:r>
          </a:p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https://www.amazon.com/Parameter-Urinalysis-Reagent-Strips-strips/dp/B01IPEDNIS/ref=sr_tnr_p_3_industrial_1_s_it?s=hpc&amp;ie=UTF8&amp;qid=1474642788&amp;sr=1-3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reloadable access chamber</a:t>
            </a:r>
            <a:b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Diagram &amp; Wedges</a:t>
            </a:r>
          </a:p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 the cost could be subsidized/covered by insurance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Mention reduced premium?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key insights [Three conversations</a:t>
            </a:r>
            <a:r>
              <a:rPr lang="en-US"/>
              <a:t>]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wedges [Convenience]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Emphasize benefits to insurance companies here</a:t>
            </a:r>
          </a:p>
          <a:p>
            <a:pPr lvl="1" rtl="0">
              <a:spcBef>
                <a:spcPts val="0"/>
              </a:spcBef>
            </a:pPr>
            <a:r>
              <a:rPr lang="en-US"/>
              <a:t>Healthier relationship</a:t>
            </a:r>
          </a:p>
          <a:p>
            <a:pPr lvl="1" rtl="0">
              <a:spcBef>
                <a:spcPts val="0"/>
              </a:spcBef>
            </a:pPr>
            <a:r>
              <a:rPr lang="en-US"/>
              <a:t>Reduced claims</a:t>
            </a:r>
          </a:p>
          <a:p>
            <a:pPr lvl="1" rtl="0">
              <a:spcBef>
                <a:spcPts val="0"/>
              </a:spcBef>
            </a:pPr>
            <a:r>
              <a:rPr lang="en-US"/>
              <a:t>Data can be used for prediction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Mounting Hook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838195" y="5512692"/>
            <a:ext cx="10515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many cases these diseases aren’t</a:t>
            </a:r>
            <a:r>
              <a:rPr lang="en-US"/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treated until they’ve become catastrophes. What if we could make early symptom detection the default for </a:t>
            </a:r>
            <a:r>
              <a:rPr lang="en-US"/>
              <a:t>the ‘at-risk’ population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50" y="1922700"/>
            <a:ext cx="2337925" cy="23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125" y="1827575"/>
            <a:ext cx="2433049" cy="24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323" y="1922706"/>
            <a:ext cx="2079349" cy="233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838200" y="5513276"/>
            <a:ext cx="10515600" cy="12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Uri</a:t>
            </a:r>
            <a:r>
              <a:rPr lang="en-US"/>
              <a:t>ne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tests can accurately detect</a:t>
            </a:r>
            <a:r>
              <a:rPr lang="en-US"/>
              <a:t> disease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symptoms, but aren’t widely used because they aren’t convenient </a:t>
            </a:r>
            <a:r>
              <a:rPr lang="en-US"/>
              <a:t>enough.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471" y="567275"/>
            <a:ext cx="2679275" cy="4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 b="0" l="66019" r="3447" t="0"/>
          <a:stretch/>
        </p:blipFill>
        <p:spPr>
          <a:xfrm>
            <a:off x="6768225" y="879150"/>
            <a:ext cx="29083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838195" y="5385046"/>
            <a:ext cx="10515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symptom detection tests were </a:t>
            </a:r>
            <a:r>
              <a:rPr lang="en-US"/>
              <a:t>more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widespread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could catch millions of cases in the early stages, saving hundreds of millions in healthcare costs.</a:t>
            </a:r>
          </a:p>
          <a:p>
            <a:pPr indent="-228600" lvl="0" marL="22860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650" y="1615725"/>
            <a:ext cx="2133224" cy="21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9220437" y="3834400"/>
            <a:ext cx="17952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accent1"/>
                </a:solidFill>
              </a:rPr>
              <a:t>$???M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250" y="1615725"/>
            <a:ext cx="2218674" cy="22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00" y="298475"/>
            <a:ext cx="3451146" cy="485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56800" y="5448775"/>
            <a:ext cx="106971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proposed device would detect </a:t>
            </a:r>
            <a:r>
              <a:rPr lang="en-US"/>
              <a:t>symptoms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every time you use the toile</a:t>
            </a:r>
            <a:r>
              <a:rPr lang="en-US"/>
              <a:t>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automatically notify your </a:t>
            </a:r>
            <a:r>
              <a:rPr lang="en-US"/>
              <a:t>doctor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with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problems.</a:t>
            </a:r>
          </a:p>
          <a:p>
            <a:pPr indent="-228600" lvl="0" marL="228600" marR="0" rtl="0" algn="ctr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12" y="1807525"/>
            <a:ext cx="2025500" cy="2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387" y="1807525"/>
            <a:ext cx="2025500" cy="2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087" y="1807525"/>
            <a:ext cx="2025500" cy="2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0787" y="1807525"/>
            <a:ext cx="2025500" cy="2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3424162" y="2599648"/>
            <a:ext cx="1661700" cy="1164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Disease /  Medical Issue</a:t>
            </a:r>
          </a:p>
        </p:txBody>
      </p:sp>
      <p:sp>
        <p:nvSpPr>
          <p:cNvPr id="223" name="Shape 223"/>
          <p:cNvSpPr/>
          <p:nvPr/>
        </p:nvSpPr>
        <p:spPr>
          <a:xfrm>
            <a:off x="556525" y="2867250"/>
            <a:ext cx="1661700" cy="62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Insured Person</a:t>
            </a:r>
          </a:p>
        </p:txBody>
      </p:sp>
      <p:sp>
        <p:nvSpPr>
          <p:cNvPr id="224" name="Shape 224"/>
          <p:cNvSpPr/>
          <p:nvPr/>
        </p:nvSpPr>
        <p:spPr>
          <a:xfrm>
            <a:off x="5893462" y="2827650"/>
            <a:ext cx="1509900" cy="70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Medical Care</a:t>
            </a:r>
          </a:p>
        </p:txBody>
      </p:sp>
      <p:sp>
        <p:nvSpPr>
          <p:cNvPr id="225" name="Shape 225"/>
          <p:cNvSpPr/>
          <p:nvPr/>
        </p:nvSpPr>
        <p:spPr>
          <a:xfrm>
            <a:off x="7999800" y="2824050"/>
            <a:ext cx="1509900" cy="71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Claim</a:t>
            </a:r>
          </a:p>
        </p:txBody>
      </p:sp>
      <p:sp>
        <p:nvSpPr>
          <p:cNvPr id="226" name="Shape 226"/>
          <p:cNvSpPr/>
          <p:nvPr/>
        </p:nvSpPr>
        <p:spPr>
          <a:xfrm>
            <a:off x="2993300" y="5235400"/>
            <a:ext cx="1509900" cy="70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Symptoms</a:t>
            </a:r>
          </a:p>
        </p:txBody>
      </p:sp>
      <p:cxnSp>
        <p:nvCxnSpPr>
          <p:cNvPr id="227" name="Shape 227"/>
          <p:cNvCxnSpPr>
            <a:stCxn id="223" idx="3"/>
            <a:endCxn id="222" idx="1"/>
          </p:cNvCxnSpPr>
          <p:nvPr/>
        </p:nvCxnSpPr>
        <p:spPr>
          <a:xfrm>
            <a:off x="2218225" y="3181950"/>
            <a:ext cx="1206000" cy="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>
            <a:stCxn id="222" idx="2"/>
            <a:endCxn id="226" idx="0"/>
          </p:cNvCxnSpPr>
          <p:nvPr/>
        </p:nvCxnSpPr>
        <p:spPr>
          <a:xfrm rot="5400000">
            <a:off x="3266062" y="4246498"/>
            <a:ext cx="1471200" cy="5067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9" name="Shape 229"/>
          <p:cNvCxnSpPr>
            <a:stCxn id="222" idx="3"/>
            <a:endCxn id="224" idx="1"/>
          </p:cNvCxnSpPr>
          <p:nvPr/>
        </p:nvCxnSpPr>
        <p:spPr>
          <a:xfrm>
            <a:off x="5085862" y="3181948"/>
            <a:ext cx="807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0" name="Shape 230"/>
          <p:cNvCxnSpPr>
            <a:stCxn id="224" idx="3"/>
            <a:endCxn id="225" idx="1"/>
          </p:cNvCxnSpPr>
          <p:nvPr/>
        </p:nvCxnSpPr>
        <p:spPr>
          <a:xfrm>
            <a:off x="7403362" y="3182250"/>
            <a:ext cx="596400" cy="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1" name="Shape 231"/>
          <p:cNvSpPr/>
          <p:nvPr/>
        </p:nvSpPr>
        <p:spPr>
          <a:xfrm>
            <a:off x="3715260" y="804825"/>
            <a:ext cx="2791500" cy="70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Insurance Company</a:t>
            </a:r>
          </a:p>
        </p:txBody>
      </p:sp>
      <p:sp>
        <p:nvSpPr>
          <p:cNvPr id="232" name="Shape 232"/>
          <p:cNvSpPr/>
          <p:nvPr/>
        </p:nvSpPr>
        <p:spPr>
          <a:xfrm>
            <a:off x="10277075" y="3998349"/>
            <a:ext cx="1661700" cy="70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Medical Provider</a:t>
            </a:r>
          </a:p>
        </p:txBody>
      </p:sp>
      <p:cxnSp>
        <p:nvCxnSpPr>
          <p:cNvPr id="233" name="Shape 233"/>
          <p:cNvCxnSpPr>
            <a:stCxn id="223" idx="0"/>
            <a:endCxn id="231" idx="2"/>
          </p:cNvCxnSpPr>
          <p:nvPr/>
        </p:nvCxnSpPr>
        <p:spPr>
          <a:xfrm rot="-5400000">
            <a:off x="2572525" y="328800"/>
            <a:ext cx="1353300" cy="37236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234" name="Shape 234"/>
          <p:cNvCxnSpPr>
            <a:stCxn id="231" idx="3"/>
            <a:endCxn id="232" idx="0"/>
          </p:cNvCxnSpPr>
          <p:nvPr/>
        </p:nvCxnSpPr>
        <p:spPr>
          <a:xfrm>
            <a:off x="6506760" y="1159425"/>
            <a:ext cx="4601100" cy="28389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5" name="Shape 235"/>
          <p:cNvCxnSpPr>
            <a:stCxn id="231" idx="2"/>
            <a:endCxn id="225" idx="0"/>
          </p:cNvCxnSpPr>
          <p:nvPr/>
        </p:nvCxnSpPr>
        <p:spPr>
          <a:xfrm flipH="1" rot="-5400000">
            <a:off x="6277860" y="347174"/>
            <a:ext cx="1310100" cy="3643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236" name="Shape 236"/>
          <p:cNvCxnSpPr>
            <a:stCxn id="224" idx="2"/>
            <a:endCxn id="232" idx="1"/>
          </p:cNvCxnSpPr>
          <p:nvPr/>
        </p:nvCxnSpPr>
        <p:spPr>
          <a:xfrm flipH="1" rot="-5400000">
            <a:off x="8054812" y="2130450"/>
            <a:ext cx="816000" cy="36288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7" name="Shape 237"/>
          <p:cNvSpPr/>
          <p:nvPr/>
        </p:nvSpPr>
        <p:spPr>
          <a:xfrm>
            <a:off x="2611912" y="1875887"/>
            <a:ext cx="583632" cy="629423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748325" y="4147812"/>
            <a:ext cx="583632" cy="629423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500" y="5041370"/>
            <a:ext cx="13263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9007" y="5041383"/>
            <a:ext cx="1326300" cy="13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949" y="5015074"/>
            <a:ext cx="1437575" cy="1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7342537" y="6367700"/>
            <a:ext cx="1633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Convenience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219350" y="6367700"/>
            <a:ext cx="1633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Frequency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661950" y="6367700"/>
            <a:ext cx="1633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Engagement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1926" l="864" r="913" t="768"/>
          <a:stretch/>
        </p:blipFill>
        <p:spPr>
          <a:xfrm>
            <a:off x="375325" y="127950"/>
            <a:ext cx="11643300" cy="65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